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Titillium Web"/>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TitilliumWeb-bold.fntdata"/><Relationship Id="rId14" Type="http://schemas.openxmlformats.org/officeDocument/2006/relationships/font" Target="fonts/TitilliumWeb-regular.fntdata"/><Relationship Id="rId17" Type="http://schemas.openxmlformats.org/officeDocument/2006/relationships/font" Target="fonts/TitilliumWeb-boldItalic.fntdata"/><Relationship Id="rId16" Type="http://schemas.openxmlformats.org/officeDocument/2006/relationships/font" Target="fonts/TitilliumWeb-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1693e88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1693e88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1693e880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1693e880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1693e88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1693e88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1693e88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1693e88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1693e8a1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1693e8a1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rPr>
              <a:t>Facebook may be collecting and storing users' location data without their explicit consent. This data can be used to build detailed profiles of users, which can be used for targeted advertising or sold to third-party advertisers.</a:t>
            </a:r>
            <a:endParaRPr sz="1200">
              <a:solidFill>
                <a:srgbClr val="D1D5DB"/>
              </a:solidFill>
              <a:highlight>
                <a:srgbClr val="444654"/>
              </a:highlight>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2e431e1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2e431e1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1693e88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1693e88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code/prathamesh3103/k-nearest-neighbor" TargetMode="External"/><Relationship Id="rId4" Type="http://schemas.openxmlformats.org/officeDocument/2006/relationships/hyperlink" Target="https://www.kaggle.com/code/libra202ma/notebooke5c6af7da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Titillium Web"/>
                <a:ea typeface="Titillium Web"/>
                <a:cs typeface="Titillium Web"/>
                <a:sym typeface="Titillium Web"/>
              </a:rPr>
              <a:t>Facebook V: Check-in Predictions</a:t>
            </a:r>
            <a:endParaRPr b="1">
              <a:solidFill>
                <a:schemeClr val="lt1"/>
              </a:solidFill>
              <a:latin typeface="Titillium Web"/>
              <a:ea typeface="Titillium Web"/>
              <a:cs typeface="Titillium Web"/>
              <a:sym typeface="Titillium Web"/>
            </a:endParaRPr>
          </a:p>
        </p:txBody>
      </p:sp>
      <p:sp>
        <p:nvSpPr>
          <p:cNvPr id="55" name="Google Shape;55;p13"/>
          <p:cNvSpPr txBox="1"/>
          <p:nvPr>
            <p:ph idx="1" type="subTitle"/>
          </p:nvPr>
        </p:nvSpPr>
        <p:spPr>
          <a:xfrm>
            <a:off x="311700" y="3356725"/>
            <a:ext cx="50442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979">
                <a:solidFill>
                  <a:schemeClr val="lt1"/>
                </a:solidFill>
                <a:latin typeface="Titillium Web"/>
                <a:ea typeface="Titillium Web"/>
                <a:cs typeface="Titillium Web"/>
                <a:sym typeface="Titillium Web"/>
              </a:rPr>
              <a:t>Team 7: Seth Lanza, Kyle Kauffman,</a:t>
            </a:r>
            <a:endParaRPr sz="1979">
              <a:solidFill>
                <a:schemeClr val="lt1"/>
              </a:solidFill>
              <a:latin typeface="Titillium Web"/>
              <a:ea typeface="Titillium Web"/>
              <a:cs typeface="Titillium Web"/>
              <a:sym typeface="Titillium Web"/>
            </a:endParaRPr>
          </a:p>
          <a:p>
            <a:pPr indent="0" lvl="0" marL="0" rtl="0" algn="ctr">
              <a:lnSpc>
                <a:spcPct val="80000"/>
              </a:lnSpc>
              <a:spcBef>
                <a:spcPts val="0"/>
              </a:spcBef>
              <a:spcAft>
                <a:spcPts val="0"/>
              </a:spcAft>
              <a:buSzPts val="935"/>
              <a:buNone/>
            </a:pPr>
            <a:r>
              <a:rPr lang="en" sz="1979">
                <a:solidFill>
                  <a:schemeClr val="lt1"/>
                </a:solidFill>
                <a:latin typeface="Titillium Web"/>
                <a:ea typeface="Titillium Web"/>
                <a:cs typeface="Titillium Web"/>
                <a:sym typeface="Titillium Web"/>
              </a:rPr>
              <a:t> </a:t>
            </a:r>
            <a:r>
              <a:rPr lang="en" sz="1979">
                <a:solidFill>
                  <a:schemeClr val="lt1"/>
                </a:solidFill>
                <a:latin typeface="Titillium Web"/>
                <a:ea typeface="Titillium Web"/>
                <a:cs typeface="Titillium Web"/>
                <a:sym typeface="Titillium Web"/>
              </a:rPr>
              <a:t>Emma Minnick, Sophia Liu</a:t>
            </a:r>
            <a:endParaRPr sz="1979">
              <a:solidFill>
                <a:schemeClr val="lt1"/>
              </a:solidFill>
              <a:latin typeface="Titillium Web"/>
              <a:ea typeface="Titillium Web"/>
              <a:cs typeface="Titillium Web"/>
              <a:sym typeface="Titillium Web"/>
            </a:endParaRPr>
          </a:p>
        </p:txBody>
      </p:sp>
      <p:pic>
        <p:nvPicPr>
          <p:cNvPr id="56" name="Google Shape;56;p13"/>
          <p:cNvPicPr preferRelativeResize="0"/>
          <p:nvPr/>
        </p:nvPicPr>
        <p:blipFill>
          <a:blip r:embed="rId3">
            <a:alphaModFix/>
          </a:blip>
          <a:stretch>
            <a:fillRect/>
          </a:stretch>
        </p:blipFill>
        <p:spPr>
          <a:xfrm>
            <a:off x="5908925" y="2931987"/>
            <a:ext cx="2174050" cy="1642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Introduction to Data &amp; Problem</a:t>
            </a:r>
            <a:r>
              <a:rPr b="1" lang="en" sz="3020">
                <a:solidFill>
                  <a:schemeClr val="lt1"/>
                </a:solidFill>
                <a:latin typeface="Titillium Web"/>
                <a:ea typeface="Titillium Web"/>
                <a:cs typeface="Titillium Web"/>
                <a:sym typeface="Titillium Web"/>
              </a:rPr>
              <a:t> </a:t>
            </a:r>
            <a:endParaRPr b="1" sz="3020">
              <a:solidFill>
                <a:schemeClr val="lt1"/>
              </a:solidFill>
              <a:latin typeface="Titillium Web"/>
              <a:ea typeface="Titillium Web"/>
              <a:cs typeface="Titillium Web"/>
              <a:sym typeface="Titillium Web"/>
            </a:endParaRPr>
          </a:p>
        </p:txBody>
      </p:sp>
      <p:sp>
        <p:nvSpPr>
          <p:cNvPr id="62" name="Google Shape;62;p14"/>
          <p:cNvSpPr txBox="1"/>
          <p:nvPr>
            <p:ph idx="1" type="body"/>
          </p:nvPr>
        </p:nvSpPr>
        <p:spPr>
          <a:xfrm>
            <a:off x="3950800" y="1201700"/>
            <a:ext cx="4637100" cy="2910000"/>
          </a:xfrm>
          <a:prstGeom prst="rect">
            <a:avLst/>
          </a:prstGeom>
        </p:spPr>
        <p:txBody>
          <a:bodyPr anchorCtr="0" anchor="t" bIns="91425" lIns="91425" spcFirstLastPara="1" rIns="91425" wrap="square" tIns="91425">
            <a:normAutofit lnSpcReduction="10000"/>
          </a:bodyPr>
          <a:lstStyle/>
          <a:p>
            <a:pPr indent="-342900" lvl="0" marL="457200" marR="0" rtl="0" algn="l">
              <a:lnSpc>
                <a:spcPct val="115000"/>
              </a:lnSpc>
              <a:spcBef>
                <a:spcPts val="0"/>
              </a:spcBef>
              <a:spcAft>
                <a:spcPts val="0"/>
              </a:spcAft>
              <a:buClr>
                <a:schemeClr val="lt1"/>
              </a:buClr>
              <a:buSzPts val="1800"/>
              <a:buFont typeface="Titillium Web"/>
              <a:buChar char="●"/>
            </a:pPr>
            <a:r>
              <a:rPr lang="en">
                <a:solidFill>
                  <a:schemeClr val="lt1"/>
                </a:solidFill>
                <a:latin typeface="Titillium Web"/>
                <a:ea typeface="Titillium Web"/>
                <a:cs typeface="Titillium Web"/>
                <a:sym typeface="Titillium Web"/>
              </a:rPr>
              <a:t>Goal: Predict which place a person would be likely to check-in to (classification)</a:t>
            </a:r>
            <a:endParaRPr>
              <a:solidFill>
                <a:schemeClr val="lt1"/>
              </a:solidFill>
              <a:latin typeface="Titillium Web"/>
              <a:ea typeface="Titillium Web"/>
              <a:cs typeface="Titillium Web"/>
              <a:sym typeface="Titillium Web"/>
            </a:endParaRPr>
          </a:p>
          <a:p>
            <a:pPr indent="-342900" lvl="0" marL="457200" marR="0" rtl="0" algn="l">
              <a:lnSpc>
                <a:spcPct val="115000"/>
              </a:lnSpc>
              <a:spcBef>
                <a:spcPts val="0"/>
              </a:spcBef>
              <a:spcAft>
                <a:spcPts val="0"/>
              </a:spcAft>
              <a:buClr>
                <a:schemeClr val="lt1"/>
              </a:buClr>
              <a:buSzPts val="1800"/>
              <a:buFont typeface="Titillium Web"/>
              <a:buChar char="●"/>
            </a:pPr>
            <a:r>
              <a:rPr lang="en">
                <a:solidFill>
                  <a:schemeClr val="lt1"/>
                </a:solidFill>
                <a:latin typeface="Titillium Web"/>
                <a:ea typeface="Titillium Web"/>
                <a:cs typeface="Titillium Web"/>
                <a:sym typeface="Titillium Web"/>
              </a:rPr>
              <a:t>Artificial</a:t>
            </a:r>
            <a:r>
              <a:rPr lang="en">
                <a:solidFill>
                  <a:schemeClr val="lt1"/>
                </a:solidFill>
                <a:latin typeface="Titillium Web"/>
                <a:ea typeface="Titillium Web"/>
                <a:cs typeface="Titillium Web"/>
                <a:sym typeface="Titillium Web"/>
              </a:rPr>
              <a:t> world consisting of 100,000 places within 10km x 10km square</a:t>
            </a:r>
            <a:endParaRPr>
              <a:solidFill>
                <a:schemeClr val="lt1"/>
              </a:solidFill>
              <a:latin typeface="Titillium Web"/>
              <a:ea typeface="Titillium Web"/>
              <a:cs typeface="Titillium Web"/>
              <a:sym typeface="Titillium Web"/>
            </a:endParaRPr>
          </a:p>
          <a:p>
            <a:pPr indent="-342900" lvl="0" marL="457200" marR="0" rtl="0" algn="l">
              <a:lnSpc>
                <a:spcPct val="115000"/>
              </a:lnSpc>
              <a:spcBef>
                <a:spcPts val="0"/>
              </a:spcBef>
              <a:spcAft>
                <a:spcPts val="0"/>
              </a:spcAft>
              <a:buClr>
                <a:schemeClr val="lt1"/>
              </a:buClr>
              <a:buSzPts val="1800"/>
              <a:buFont typeface="Titillium Web"/>
              <a:buChar char="●"/>
            </a:pPr>
            <a:r>
              <a:rPr lang="en">
                <a:solidFill>
                  <a:schemeClr val="lt1"/>
                </a:solidFill>
                <a:latin typeface="Titillium Web"/>
                <a:ea typeface="Titillium Web"/>
                <a:cs typeface="Titillium Web"/>
                <a:sym typeface="Titillium Web"/>
              </a:rPr>
              <a:t>Synthetic</a:t>
            </a:r>
            <a:r>
              <a:rPr lang="en">
                <a:solidFill>
                  <a:schemeClr val="lt1"/>
                </a:solidFill>
                <a:latin typeface="Titillium Web"/>
                <a:ea typeface="Titillium Web"/>
                <a:cs typeface="Titillium Web"/>
                <a:sym typeface="Titillium Web"/>
              </a:rPr>
              <a:t> data resembles noisy location signals coming from mobile phones</a:t>
            </a:r>
            <a:endParaRPr>
              <a:solidFill>
                <a:schemeClr val="lt1"/>
              </a:solidFill>
              <a:latin typeface="Titillium Web"/>
              <a:ea typeface="Titillium Web"/>
              <a:cs typeface="Titillium Web"/>
              <a:sym typeface="Titillium Web"/>
            </a:endParaRPr>
          </a:p>
          <a:p>
            <a:pPr indent="-342900" lvl="0" marL="457200" marR="0" rtl="0" algn="l">
              <a:lnSpc>
                <a:spcPct val="115000"/>
              </a:lnSpc>
              <a:spcBef>
                <a:spcPts val="0"/>
              </a:spcBef>
              <a:spcAft>
                <a:spcPts val="0"/>
              </a:spcAft>
              <a:buClr>
                <a:schemeClr val="lt1"/>
              </a:buClr>
              <a:buSzPts val="1800"/>
              <a:buFont typeface="Titillium Web"/>
              <a:buChar char="●"/>
            </a:pPr>
            <a:r>
              <a:rPr lang="en">
                <a:solidFill>
                  <a:schemeClr val="lt1"/>
                </a:solidFill>
                <a:latin typeface="Titillium Web"/>
                <a:ea typeface="Titillium Web"/>
                <a:cs typeface="Titillium Web"/>
                <a:sym typeface="Titillium Web"/>
              </a:rPr>
              <a:t>Business objective: use check-in locations to better tailor ads to consumers</a:t>
            </a:r>
            <a:endParaRPr>
              <a:solidFill>
                <a:schemeClr val="lt1"/>
              </a:solidFill>
              <a:latin typeface="Titillium Web"/>
              <a:ea typeface="Titillium Web"/>
              <a:cs typeface="Titillium Web"/>
              <a:sym typeface="Titillium Web"/>
            </a:endParaRPr>
          </a:p>
        </p:txBody>
      </p:sp>
      <p:pic>
        <p:nvPicPr>
          <p:cNvPr id="63" name="Google Shape;63;p14"/>
          <p:cNvPicPr preferRelativeResize="0"/>
          <p:nvPr/>
        </p:nvPicPr>
        <p:blipFill>
          <a:blip r:embed="rId3">
            <a:alphaModFix/>
          </a:blip>
          <a:stretch>
            <a:fillRect/>
          </a:stretch>
        </p:blipFill>
        <p:spPr>
          <a:xfrm>
            <a:off x="381000" y="1398725"/>
            <a:ext cx="3472900" cy="2437124"/>
          </a:xfrm>
          <a:prstGeom prst="rect">
            <a:avLst/>
          </a:prstGeom>
          <a:noFill/>
          <a:ln>
            <a:noFill/>
          </a:ln>
        </p:spPr>
      </p:pic>
      <p:sp>
        <p:nvSpPr>
          <p:cNvPr id="64" name="Google Shape;64;p14"/>
          <p:cNvSpPr txBox="1"/>
          <p:nvPr/>
        </p:nvSpPr>
        <p:spPr>
          <a:xfrm>
            <a:off x="228600" y="4119775"/>
            <a:ext cx="835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Titillium Web"/>
                <a:ea typeface="Titillium Web"/>
                <a:cs typeface="Titillium Web"/>
                <a:sym typeface="Titillium Web"/>
              </a:rPr>
              <a:t>The North America indoor location-based services market is projected to </a:t>
            </a:r>
            <a:r>
              <a:rPr b="1" lang="en">
                <a:solidFill>
                  <a:schemeClr val="lt1"/>
                </a:solidFill>
                <a:latin typeface="Titillium Web"/>
                <a:ea typeface="Titillium Web"/>
                <a:cs typeface="Titillium Web"/>
                <a:sym typeface="Titillium Web"/>
              </a:rPr>
              <a:t>reach $14.48 billion by 2026 with a 30.6% annual growth rate</a:t>
            </a:r>
            <a:r>
              <a:rPr lang="en" sz="1200">
                <a:solidFill>
                  <a:schemeClr val="lt1"/>
                </a:solidFill>
                <a:latin typeface="Titillium Web"/>
                <a:ea typeface="Titillium Web"/>
                <a:cs typeface="Titillium Web"/>
                <a:sym typeface="Titillium Web"/>
              </a:rPr>
              <a:t> driven by technology advancements and increased demand for digital platforms during the COVID-19 pandemic. </a:t>
            </a:r>
            <a:endParaRPr sz="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Dataset</a:t>
            </a:r>
            <a:endParaRPr b="1" sz="3020">
              <a:solidFill>
                <a:schemeClr val="lt1"/>
              </a:solidFill>
              <a:latin typeface="Titillium Web"/>
              <a:ea typeface="Titillium Web"/>
              <a:cs typeface="Titillium Web"/>
              <a:sym typeface="Titillium Web"/>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solidFill>
                <a:schemeClr val="lt1"/>
              </a:solidFill>
              <a:latin typeface="Titillium Web"/>
              <a:ea typeface="Titillium Web"/>
              <a:cs typeface="Titillium Web"/>
              <a:sym typeface="Titillium Web"/>
            </a:endParaRPr>
          </a:p>
          <a:p>
            <a:pPr indent="-342900" lvl="0" marL="457200" rtl="0" algn="l">
              <a:spcBef>
                <a:spcPts val="1200"/>
              </a:spcBef>
              <a:spcAft>
                <a:spcPts val="0"/>
              </a:spcAft>
              <a:buClr>
                <a:schemeClr val="lt2"/>
              </a:buClr>
              <a:buSzPts val="1800"/>
              <a:buFont typeface="Titillium Web"/>
              <a:buChar char="●"/>
            </a:pPr>
            <a:r>
              <a:rPr lang="en">
                <a:solidFill>
                  <a:schemeClr val="lt2"/>
                </a:solidFill>
                <a:latin typeface="Titillium Web"/>
                <a:ea typeface="Titillium Web"/>
                <a:cs typeface="Titillium Web"/>
                <a:sym typeface="Titillium Web"/>
              </a:rPr>
              <a:t>train.csv, test.csv </a:t>
            </a:r>
            <a:endParaRPr>
              <a:solidFill>
                <a:schemeClr val="lt2"/>
              </a:solidFill>
              <a:latin typeface="Titillium Web"/>
              <a:ea typeface="Titillium Web"/>
              <a:cs typeface="Titillium Web"/>
              <a:sym typeface="Titillium Web"/>
            </a:endParaRPr>
          </a:p>
          <a:p>
            <a:pPr indent="-317500" lvl="1" marL="914400" rtl="0" algn="l">
              <a:spcBef>
                <a:spcPts val="0"/>
              </a:spcBef>
              <a:spcAft>
                <a:spcPts val="0"/>
              </a:spcAft>
              <a:buClr>
                <a:schemeClr val="lt2"/>
              </a:buClr>
              <a:buSzPts val="1400"/>
              <a:buFont typeface="Titillium Web"/>
              <a:buChar char="○"/>
            </a:pPr>
            <a:r>
              <a:rPr lang="en">
                <a:solidFill>
                  <a:schemeClr val="lt2"/>
                </a:solidFill>
                <a:latin typeface="Titillium Web"/>
                <a:ea typeface="Titillium Web"/>
                <a:cs typeface="Titillium Web"/>
                <a:sym typeface="Titillium Web"/>
              </a:rPr>
              <a:t>row_id: id of the check-in event</a:t>
            </a:r>
            <a:endParaRPr>
              <a:solidFill>
                <a:schemeClr val="lt2"/>
              </a:solidFill>
              <a:latin typeface="Titillium Web"/>
              <a:ea typeface="Titillium Web"/>
              <a:cs typeface="Titillium Web"/>
              <a:sym typeface="Titillium Web"/>
            </a:endParaRPr>
          </a:p>
          <a:p>
            <a:pPr indent="-317500" lvl="1" marL="914400" rtl="0" algn="l">
              <a:spcBef>
                <a:spcPts val="0"/>
              </a:spcBef>
              <a:spcAft>
                <a:spcPts val="0"/>
              </a:spcAft>
              <a:buClr>
                <a:schemeClr val="lt2"/>
              </a:buClr>
              <a:buSzPts val="1400"/>
              <a:buFont typeface="Titillium Web"/>
              <a:buChar char="○"/>
            </a:pPr>
            <a:r>
              <a:rPr lang="en">
                <a:solidFill>
                  <a:schemeClr val="lt2"/>
                </a:solidFill>
                <a:latin typeface="Titillium Web"/>
                <a:ea typeface="Titillium Web"/>
                <a:cs typeface="Titillium Web"/>
                <a:sym typeface="Titillium Web"/>
              </a:rPr>
              <a:t>x y: coordinates</a:t>
            </a:r>
            <a:endParaRPr>
              <a:solidFill>
                <a:schemeClr val="lt2"/>
              </a:solidFill>
              <a:latin typeface="Titillium Web"/>
              <a:ea typeface="Titillium Web"/>
              <a:cs typeface="Titillium Web"/>
              <a:sym typeface="Titillium Web"/>
            </a:endParaRPr>
          </a:p>
          <a:p>
            <a:pPr indent="-317500" lvl="1" marL="914400" rtl="0" algn="l">
              <a:spcBef>
                <a:spcPts val="0"/>
              </a:spcBef>
              <a:spcAft>
                <a:spcPts val="0"/>
              </a:spcAft>
              <a:buClr>
                <a:schemeClr val="lt2"/>
              </a:buClr>
              <a:buSzPts val="1400"/>
              <a:buFont typeface="Titillium Web"/>
              <a:buChar char="○"/>
            </a:pPr>
            <a:r>
              <a:rPr lang="en">
                <a:solidFill>
                  <a:schemeClr val="lt2"/>
                </a:solidFill>
                <a:latin typeface="Titillium Web"/>
                <a:ea typeface="Titillium Web"/>
                <a:cs typeface="Titillium Web"/>
                <a:sym typeface="Titillium Web"/>
              </a:rPr>
              <a:t>accuracy: location accuracy </a:t>
            </a:r>
            <a:endParaRPr>
              <a:solidFill>
                <a:schemeClr val="lt2"/>
              </a:solidFill>
              <a:latin typeface="Titillium Web"/>
              <a:ea typeface="Titillium Web"/>
              <a:cs typeface="Titillium Web"/>
              <a:sym typeface="Titillium Web"/>
            </a:endParaRPr>
          </a:p>
          <a:p>
            <a:pPr indent="-317500" lvl="1" marL="914400" rtl="0" algn="l">
              <a:spcBef>
                <a:spcPts val="0"/>
              </a:spcBef>
              <a:spcAft>
                <a:spcPts val="0"/>
              </a:spcAft>
              <a:buClr>
                <a:schemeClr val="lt2"/>
              </a:buClr>
              <a:buSzPts val="1400"/>
              <a:buFont typeface="Titillium Web"/>
              <a:buChar char="○"/>
            </a:pPr>
            <a:r>
              <a:rPr lang="en">
                <a:solidFill>
                  <a:schemeClr val="lt2"/>
                </a:solidFill>
                <a:latin typeface="Titillium Web"/>
                <a:ea typeface="Titillium Web"/>
                <a:cs typeface="Titillium Web"/>
                <a:sym typeface="Titillium Web"/>
              </a:rPr>
              <a:t>time: timestamp</a:t>
            </a:r>
            <a:endParaRPr>
              <a:solidFill>
                <a:schemeClr val="lt2"/>
              </a:solidFill>
              <a:latin typeface="Titillium Web"/>
              <a:ea typeface="Titillium Web"/>
              <a:cs typeface="Titillium Web"/>
              <a:sym typeface="Titillium Web"/>
            </a:endParaRPr>
          </a:p>
          <a:p>
            <a:pPr indent="-317500" lvl="1" marL="914400" rtl="0" algn="l">
              <a:spcBef>
                <a:spcPts val="0"/>
              </a:spcBef>
              <a:spcAft>
                <a:spcPts val="0"/>
              </a:spcAft>
              <a:buClr>
                <a:schemeClr val="lt2"/>
              </a:buClr>
              <a:buSzPts val="1400"/>
              <a:buFont typeface="Titillium Web"/>
              <a:buChar char="○"/>
            </a:pPr>
            <a:r>
              <a:rPr lang="en">
                <a:solidFill>
                  <a:schemeClr val="lt2"/>
                </a:solidFill>
                <a:latin typeface="Titillium Web"/>
                <a:ea typeface="Titillium Web"/>
                <a:cs typeface="Titillium Web"/>
                <a:sym typeface="Titillium Web"/>
              </a:rPr>
              <a:t>place_id: id of the business</a:t>
            </a:r>
            <a:endParaRPr>
              <a:solidFill>
                <a:schemeClr val="lt1"/>
              </a:solidFill>
              <a:latin typeface="Titillium Web"/>
              <a:ea typeface="Titillium Web"/>
              <a:cs typeface="Titillium Web"/>
              <a:sym typeface="Titillium Web"/>
            </a:endParaRPr>
          </a:p>
          <a:p>
            <a:pPr indent="0" lvl="0" marL="0" rtl="0" algn="l">
              <a:spcBef>
                <a:spcPts val="1200"/>
              </a:spcBef>
              <a:spcAft>
                <a:spcPts val="1200"/>
              </a:spcAft>
              <a:buNone/>
            </a:pPr>
            <a:r>
              <a:t/>
            </a:r>
            <a:endParaRPr>
              <a:solidFill>
                <a:schemeClr val="lt1"/>
              </a:solidFill>
              <a:latin typeface="Titillium Web"/>
              <a:ea typeface="Titillium Web"/>
              <a:cs typeface="Titillium Web"/>
              <a:sym typeface="Titillium Web"/>
            </a:endParaRPr>
          </a:p>
        </p:txBody>
      </p:sp>
      <p:pic>
        <p:nvPicPr>
          <p:cNvPr id="71" name="Google Shape;71;p15"/>
          <p:cNvPicPr preferRelativeResize="0"/>
          <p:nvPr/>
        </p:nvPicPr>
        <p:blipFill>
          <a:blip r:embed="rId3">
            <a:alphaModFix/>
          </a:blip>
          <a:stretch>
            <a:fillRect/>
          </a:stretch>
        </p:blipFill>
        <p:spPr>
          <a:xfrm>
            <a:off x="4001730" y="1594550"/>
            <a:ext cx="4739251" cy="2842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rPr>
              <a:t>Critiques of Other Approaches</a:t>
            </a:r>
            <a:endParaRPr b="1" sz="3020">
              <a:solidFill>
                <a:schemeClr val="lt1"/>
              </a:solidFill>
            </a:endParaRPr>
          </a:p>
        </p:txBody>
      </p:sp>
      <p:sp>
        <p:nvSpPr>
          <p:cNvPr id="77" name="Google Shape;77;p16"/>
          <p:cNvSpPr txBox="1"/>
          <p:nvPr>
            <p:ph idx="1" type="body"/>
          </p:nvPr>
        </p:nvSpPr>
        <p:spPr>
          <a:xfrm>
            <a:off x="311700" y="1152475"/>
            <a:ext cx="80529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solidFill>
                  <a:schemeClr val="lt1"/>
                </a:solidFill>
                <a:latin typeface="Titillium Web"/>
                <a:ea typeface="Titillium Web"/>
                <a:cs typeface="Titillium Web"/>
                <a:sym typeface="Titillium Web"/>
              </a:rPr>
              <a:t>Common issues:</a:t>
            </a:r>
            <a:endParaRPr>
              <a:solidFill>
                <a:schemeClr val="lt1"/>
              </a:solidFill>
              <a:latin typeface="Titillium Web"/>
              <a:ea typeface="Titillium Web"/>
              <a:cs typeface="Titillium Web"/>
              <a:sym typeface="Titillium Web"/>
            </a:endParaRPr>
          </a:p>
          <a:p>
            <a:pPr indent="-330200" lvl="0" marL="457200" marR="0" rtl="0" algn="l">
              <a:lnSpc>
                <a:spcPct val="125000"/>
              </a:lnSpc>
              <a:spcBef>
                <a:spcPts val="120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Didn’t split test and train for the train dataset</a:t>
            </a:r>
            <a:endParaRPr sz="1600">
              <a:solidFill>
                <a:schemeClr val="lt1"/>
              </a:solidFill>
              <a:latin typeface="Titillium Web"/>
              <a:ea typeface="Titillium Web"/>
              <a:cs typeface="Titillium Web"/>
              <a:sym typeface="Titillium Web"/>
            </a:endParaRPr>
          </a:p>
          <a:p>
            <a:pPr indent="-330200" lvl="0" marL="457200" marR="0" rtl="0" algn="l">
              <a:lnSpc>
                <a:spcPct val="12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Kept the row_id column in the model</a:t>
            </a:r>
            <a:endParaRPr sz="1600">
              <a:solidFill>
                <a:schemeClr val="lt1"/>
              </a:solidFill>
              <a:latin typeface="Titillium Web"/>
              <a:ea typeface="Titillium Web"/>
              <a:cs typeface="Titillium Web"/>
              <a:sym typeface="Titillium Web"/>
            </a:endParaRPr>
          </a:p>
          <a:p>
            <a:pPr indent="-330200" lvl="0" marL="457200" marR="0" rtl="0" algn="l">
              <a:lnSpc>
                <a:spcPct val="12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Didn’t evaluate model on any metrics to see how the model did compared to other approaches</a:t>
            </a:r>
            <a:endParaRPr sz="1600">
              <a:solidFill>
                <a:schemeClr val="lt1"/>
              </a:solidFill>
              <a:latin typeface="Titillium Web"/>
              <a:ea typeface="Titillium Web"/>
              <a:cs typeface="Titillium Web"/>
              <a:sym typeface="Titillium Web"/>
            </a:endParaRPr>
          </a:p>
          <a:p>
            <a:pPr indent="-330200" lvl="0" marL="457200" marR="0" rtl="0" algn="l">
              <a:lnSpc>
                <a:spcPct val="12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Didn’t check different values of K for KNN tuning </a:t>
            </a:r>
            <a:endParaRPr sz="1600">
              <a:solidFill>
                <a:schemeClr val="lt1"/>
              </a:solidFill>
              <a:latin typeface="Titillium Web"/>
              <a:ea typeface="Titillium Web"/>
              <a:cs typeface="Titillium Web"/>
              <a:sym typeface="Titillium Web"/>
            </a:endParaRPr>
          </a:p>
          <a:p>
            <a:pPr indent="-330200" lvl="0" marL="457200" marR="0" rtl="0" algn="l">
              <a:lnSpc>
                <a:spcPct val="12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Some entries only included data exploration</a:t>
            </a:r>
            <a:endParaRPr sz="1600">
              <a:solidFill>
                <a:schemeClr val="lt1"/>
              </a:solidFill>
              <a:latin typeface="Titillium Web"/>
              <a:ea typeface="Titillium Web"/>
              <a:cs typeface="Titillium Web"/>
              <a:sym typeface="Titillium Web"/>
            </a:endParaRPr>
          </a:p>
          <a:p>
            <a:pPr indent="-330200" lvl="0" marL="457200" marR="0" rtl="0" algn="l">
              <a:lnSpc>
                <a:spcPct val="12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Some </a:t>
            </a:r>
            <a:r>
              <a:rPr lang="en" sz="1600">
                <a:solidFill>
                  <a:schemeClr val="lt1"/>
                </a:solidFill>
                <a:latin typeface="Titillium Web"/>
                <a:ea typeface="Titillium Web"/>
                <a:cs typeface="Titillium Web"/>
                <a:sym typeface="Titillium Web"/>
              </a:rPr>
              <a:t>entries</a:t>
            </a:r>
            <a:r>
              <a:rPr lang="en" sz="1600">
                <a:solidFill>
                  <a:schemeClr val="lt1"/>
                </a:solidFill>
                <a:latin typeface="Titillium Web"/>
                <a:ea typeface="Titillium Web"/>
                <a:cs typeface="Titillium Web"/>
                <a:sym typeface="Titillium Web"/>
              </a:rPr>
              <a:t> used inappropriate models like linear regression with poor accuracy</a:t>
            </a:r>
            <a:endParaRPr>
              <a:solidFill>
                <a:schemeClr val="lt1"/>
              </a:solidFill>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O</a:t>
            </a:r>
            <a:r>
              <a:rPr b="1" lang="en" sz="3020">
                <a:solidFill>
                  <a:schemeClr val="lt1"/>
                </a:solidFill>
                <a:latin typeface="Titillium Web"/>
                <a:ea typeface="Titillium Web"/>
                <a:cs typeface="Titillium Web"/>
                <a:sym typeface="Titillium Web"/>
              </a:rPr>
              <a:t>ur Code</a:t>
            </a:r>
            <a:endParaRPr b="1" sz="3020">
              <a:solidFill>
                <a:schemeClr val="lt1"/>
              </a:solidFill>
              <a:latin typeface="Titillium Web"/>
              <a:ea typeface="Titillium Web"/>
              <a:cs typeface="Titillium Web"/>
              <a:sym typeface="Titillium Web"/>
            </a:endParaRPr>
          </a:p>
        </p:txBody>
      </p:sp>
      <p:pic>
        <p:nvPicPr>
          <p:cNvPr id="83" name="Google Shape;83;p17"/>
          <p:cNvPicPr preferRelativeResize="0"/>
          <p:nvPr/>
        </p:nvPicPr>
        <p:blipFill>
          <a:blip r:embed="rId3">
            <a:alphaModFix/>
          </a:blip>
          <a:stretch>
            <a:fillRect/>
          </a:stretch>
        </p:blipFill>
        <p:spPr>
          <a:xfrm>
            <a:off x="2743125" y="661263"/>
            <a:ext cx="5486342"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Privacy concerns</a:t>
            </a:r>
            <a:endParaRPr b="1" sz="3020">
              <a:solidFill>
                <a:schemeClr val="lt1"/>
              </a:solidFill>
              <a:latin typeface="Titillium Web"/>
              <a:ea typeface="Titillium Web"/>
              <a:cs typeface="Titillium Web"/>
              <a:sym typeface="Titillium Web"/>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sz="1100">
              <a:solidFill>
                <a:schemeClr val="lt1"/>
              </a:solidFill>
              <a:latin typeface="Titillium Web"/>
              <a:ea typeface="Titillium Web"/>
              <a:cs typeface="Titillium Web"/>
              <a:sym typeface="Titillium Web"/>
            </a:endParaRPr>
          </a:p>
          <a:p>
            <a:pPr indent="-330200" lvl="0" marL="457200" marR="0" rtl="0" algn="l">
              <a:lnSpc>
                <a:spcPct val="115000"/>
              </a:lnSpc>
              <a:spcBef>
                <a:spcPts val="120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Facebook may be collecting and storing users' location data without their explicit consent. This data can be used to build detailed profiles of users, which can be used for targeted advertising or sold to third-party advertisers.</a:t>
            </a:r>
            <a:endParaRPr sz="1600">
              <a:solidFill>
                <a:schemeClr val="lt1"/>
              </a:solidFill>
              <a:latin typeface="Titillium Web"/>
              <a:ea typeface="Titillium Web"/>
              <a:cs typeface="Titillium Web"/>
              <a:sym typeface="Titillium Web"/>
            </a:endParaRPr>
          </a:p>
          <a:p>
            <a:pPr indent="-330200" lvl="0" marL="457200" marR="0" rtl="0" algn="l">
              <a:lnSpc>
                <a:spcPct val="115000"/>
              </a:lnSpc>
              <a:spcBef>
                <a:spcPts val="0"/>
              </a:spcBef>
              <a:spcAft>
                <a:spcPts val="0"/>
              </a:spcAft>
              <a:buClr>
                <a:schemeClr val="lt1"/>
              </a:buClr>
              <a:buSzPts val="1600"/>
              <a:buFont typeface="Titillium Web"/>
              <a:buChar char="●"/>
            </a:pPr>
            <a:r>
              <a:rPr lang="en" sz="1600">
                <a:solidFill>
                  <a:schemeClr val="lt1"/>
                </a:solidFill>
                <a:latin typeface="Titillium Web"/>
                <a:ea typeface="Titillium Web"/>
                <a:cs typeface="Titillium Web"/>
                <a:sym typeface="Titillium Web"/>
              </a:rPr>
              <a:t>This feature may make it easier for Facebook or other entities to track a user's movements and habits, which could be used for nefarious purposes such as stalking or identity theft.</a:t>
            </a:r>
            <a:endParaRPr sz="1600">
              <a:solidFill>
                <a:schemeClr val="lt1"/>
              </a:solidFill>
              <a:latin typeface="Titillium Web"/>
              <a:ea typeface="Titillium Web"/>
              <a:cs typeface="Titillium Web"/>
              <a:sym typeface="Titillium Web"/>
            </a:endParaRPr>
          </a:p>
          <a:p>
            <a:pPr indent="0" lvl="0" marL="914400" marR="0" rtl="0" algn="l">
              <a:lnSpc>
                <a:spcPct val="115000"/>
              </a:lnSpc>
              <a:spcBef>
                <a:spcPts val="1200"/>
              </a:spcBef>
              <a:spcAft>
                <a:spcPts val="1200"/>
              </a:spcAft>
              <a:buNone/>
            </a:pPr>
            <a:r>
              <a:t/>
            </a:r>
            <a:endParaRPr>
              <a:solidFill>
                <a:schemeClr val="lt1"/>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Privacy concerns</a:t>
            </a:r>
            <a:endParaRPr b="1" sz="3020">
              <a:solidFill>
                <a:schemeClr val="lt1"/>
              </a:solidFill>
              <a:latin typeface="Titillium Web"/>
              <a:ea typeface="Titillium Web"/>
              <a:cs typeface="Titillium Web"/>
              <a:sym typeface="Titillium Web"/>
            </a:endParaRPr>
          </a:p>
        </p:txBody>
      </p:sp>
      <p:pic>
        <p:nvPicPr>
          <p:cNvPr id="95" name="Google Shape;95;p19"/>
          <p:cNvPicPr preferRelativeResize="0"/>
          <p:nvPr/>
        </p:nvPicPr>
        <p:blipFill>
          <a:blip r:embed="rId3">
            <a:alphaModFix/>
          </a:blip>
          <a:stretch>
            <a:fillRect/>
          </a:stretch>
        </p:blipFill>
        <p:spPr>
          <a:xfrm>
            <a:off x="404428" y="1079625"/>
            <a:ext cx="2511025" cy="3949775"/>
          </a:xfrm>
          <a:prstGeom prst="rect">
            <a:avLst/>
          </a:prstGeom>
          <a:noFill/>
          <a:ln>
            <a:noFill/>
          </a:ln>
        </p:spPr>
      </p:pic>
      <p:pic>
        <p:nvPicPr>
          <p:cNvPr id="96" name="Google Shape;96;p19"/>
          <p:cNvPicPr preferRelativeResize="0"/>
          <p:nvPr/>
        </p:nvPicPr>
        <p:blipFill>
          <a:blip r:embed="rId4">
            <a:alphaModFix/>
          </a:blip>
          <a:stretch>
            <a:fillRect/>
          </a:stretch>
        </p:blipFill>
        <p:spPr>
          <a:xfrm>
            <a:off x="3038328" y="1079625"/>
            <a:ext cx="3097866" cy="3820975"/>
          </a:xfrm>
          <a:prstGeom prst="rect">
            <a:avLst/>
          </a:prstGeom>
          <a:noFill/>
          <a:ln>
            <a:noFill/>
          </a:ln>
        </p:spPr>
      </p:pic>
      <p:pic>
        <p:nvPicPr>
          <p:cNvPr id="97" name="Google Shape;97;p19"/>
          <p:cNvPicPr preferRelativeResize="0"/>
          <p:nvPr/>
        </p:nvPicPr>
        <p:blipFill>
          <a:blip r:embed="rId5">
            <a:alphaModFix/>
          </a:blip>
          <a:stretch>
            <a:fillRect/>
          </a:stretch>
        </p:blipFill>
        <p:spPr>
          <a:xfrm>
            <a:off x="6235019" y="1144025"/>
            <a:ext cx="2673482" cy="34364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Titillium Web"/>
                <a:ea typeface="Titillium Web"/>
                <a:cs typeface="Titillium Web"/>
                <a:sym typeface="Titillium Web"/>
              </a:rPr>
              <a:t>Citations</a:t>
            </a:r>
            <a:endParaRPr b="1" sz="3020">
              <a:solidFill>
                <a:schemeClr val="lt1"/>
              </a:solidFill>
              <a:latin typeface="Titillium Web"/>
              <a:ea typeface="Titillium Web"/>
              <a:cs typeface="Titillium Web"/>
              <a:sym typeface="Titillium Web"/>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chemeClr val="lt1"/>
              </a:buClr>
              <a:buSzPts val="1500"/>
              <a:buFont typeface="Titillium Web"/>
              <a:buChar char="●"/>
            </a:pPr>
            <a:r>
              <a:rPr lang="en" sz="1500">
                <a:solidFill>
                  <a:schemeClr val="lt1"/>
                </a:solidFill>
                <a:latin typeface="Titillium Web"/>
                <a:ea typeface="Titillium Web"/>
                <a:cs typeface="Titillium Web"/>
                <a:sym typeface="Titillium Web"/>
              </a:rPr>
              <a:t>Elliott, S., Adhikari, A., &amp; Liang, P. (2021). How to Avoid Machine Learning Pitfalls: A Guide for Academic Researchers. arXiv preprint arXiv:2108.02497.</a:t>
            </a:r>
            <a:endParaRPr sz="1500">
              <a:solidFill>
                <a:schemeClr val="lt1"/>
              </a:solidFill>
              <a:latin typeface="Titillium Web"/>
              <a:ea typeface="Titillium Web"/>
              <a:cs typeface="Titillium Web"/>
              <a:sym typeface="Titillium Web"/>
            </a:endParaRPr>
          </a:p>
          <a:p>
            <a:pPr indent="-323850" lvl="0" marL="457200" rtl="0" algn="l">
              <a:lnSpc>
                <a:spcPct val="150000"/>
              </a:lnSpc>
              <a:spcBef>
                <a:spcPts val="0"/>
              </a:spcBef>
              <a:spcAft>
                <a:spcPts val="0"/>
              </a:spcAft>
              <a:buClr>
                <a:schemeClr val="lt1"/>
              </a:buClr>
              <a:buSzPts val="1500"/>
              <a:buFont typeface="Titillium Web"/>
              <a:buChar char="●"/>
            </a:pPr>
            <a:r>
              <a:rPr lang="en" sz="1500">
                <a:solidFill>
                  <a:schemeClr val="lt1"/>
                </a:solidFill>
                <a:latin typeface="Titillium Web"/>
                <a:ea typeface="Titillium Web"/>
                <a:cs typeface="Titillium Web"/>
                <a:sym typeface="Titillium Web"/>
              </a:rPr>
              <a:t>Prathamesh3103. (2021). K-Nearest Neighbor. Retrieved April 18, 2023, from Kaggle website:</a:t>
            </a:r>
            <a:r>
              <a:rPr lang="en" sz="1500">
                <a:solidFill>
                  <a:schemeClr val="lt1"/>
                </a:solidFill>
                <a:uFill>
                  <a:noFill/>
                </a:uFill>
                <a:latin typeface="Titillium Web"/>
                <a:ea typeface="Titillium Web"/>
                <a:cs typeface="Titillium Web"/>
                <a:sym typeface="Titillium Web"/>
                <a:hlinkClick r:id="rId3">
                  <a:extLst>
                    <a:ext uri="{A12FA001-AC4F-418D-AE19-62706E023703}">
                      <ahyp:hlinkClr val="tx"/>
                    </a:ext>
                  </a:extLst>
                </a:hlinkClick>
              </a:rPr>
              <a:t> https://www.kaggle.com/code/prathamesh3103/k-nearest-neighbor</a:t>
            </a:r>
            <a:endParaRPr sz="1500">
              <a:solidFill>
                <a:schemeClr val="lt1"/>
              </a:solidFill>
              <a:latin typeface="Titillium Web"/>
              <a:ea typeface="Titillium Web"/>
              <a:cs typeface="Titillium Web"/>
              <a:sym typeface="Titillium Web"/>
            </a:endParaRPr>
          </a:p>
          <a:p>
            <a:pPr indent="-323850" lvl="0" marL="457200" rtl="0" algn="l">
              <a:lnSpc>
                <a:spcPct val="150000"/>
              </a:lnSpc>
              <a:spcBef>
                <a:spcPts val="0"/>
              </a:spcBef>
              <a:spcAft>
                <a:spcPts val="0"/>
              </a:spcAft>
              <a:buClr>
                <a:schemeClr val="lt1"/>
              </a:buClr>
              <a:buSzPts val="1500"/>
              <a:buFont typeface="Titillium Web"/>
              <a:buChar char="●"/>
            </a:pPr>
            <a:r>
              <a:rPr lang="en" sz="1500">
                <a:solidFill>
                  <a:schemeClr val="lt1"/>
                </a:solidFill>
                <a:latin typeface="Titillium Web"/>
                <a:ea typeface="Titillium Web"/>
                <a:cs typeface="Titillium Web"/>
                <a:sym typeface="Titillium Web"/>
              </a:rPr>
              <a:t>libra202ma. (2021). House Price Prediction. Retrieved April 18, 2023, from Kaggle website:</a:t>
            </a:r>
            <a:r>
              <a:rPr lang="en" sz="1500">
                <a:solidFill>
                  <a:schemeClr val="lt1"/>
                </a:solidFill>
                <a:uFill>
                  <a:noFill/>
                </a:uFill>
                <a:latin typeface="Titillium Web"/>
                <a:ea typeface="Titillium Web"/>
                <a:cs typeface="Titillium Web"/>
                <a:sym typeface="Titillium Web"/>
                <a:hlinkClick r:id="rId4">
                  <a:extLst>
                    <a:ext uri="{A12FA001-AC4F-418D-AE19-62706E023703}">
                      <ahyp:hlinkClr val="tx"/>
                    </a:ext>
                  </a:extLst>
                </a:hlinkClick>
              </a:rPr>
              <a:t> https://www.kaggle.com/code/libra202ma/notebooke5c6af7da0</a:t>
            </a:r>
            <a:endParaRPr>
              <a:solidFill>
                <a:schemeClr val="lt1"/>
              </a:solidFill>
              <a:latin typeface="Titillium Web"/>
              <a:ea typeface="Titillium Web"/>
              <a:cs typeface="Titillium Web"/>
              <a:sym typeface="Titillium Web"/>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